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4" r:id="rId3"/>
    <p:sldId id="265" r:id="rId4"/>
    <p:sldId id="267" r:id="rId5"/>
    <p:sldId id="268" r:id="rId6"/>
    <p:sldId id="269" r:id="rId7"/>
    <p:sldId id="270" r:id="rId8"/>
    <p:sldId id="271" r:id="rId9"/>
    <p:sldId id="257" r:id="rId10"/>
    <p:sldId id="258" r:id="rId11"/>
    <p:sldId id="259" r:id="rId12"/>
    <p:sldId id="260" r:id="rId13"/>
    <p:sldId id="261" r:id="rId14"/>
    <p:sldId id="263" r:id="rId15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023F050-A53A-4D50-9E4B-4841B3406EA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2FCAD2F-1744-43C5-9DD0-412DD8EB3780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0C13A28-B07A-40F2-9340-58DC9DF3E355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06FF9F7D-C234-44F5-A929-0903DFC3B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B22D5605-F056-496D-8029-359C8B4671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DB5C637-0A4E-4656-B305-011068F10A43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F80761-2B32-4D98-B26B-E39E806E2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E5A6D9C-FE6D-48EF-B2F1-B70F44099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A368FEA-3DEC-4EA4-93CD-228E77BA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765D44-0E84-4750-9E62-565C2A734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76D8689-81C3-4740-80A8-05330DE7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13C32-9526-4F78-B18D-B0C61831D10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359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7313C2A-D05C-4AB4-8429-BED68AF3F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FF5C60B-676F-4D65-A064-694F3A95D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6DB5BD9-9E34-44C9-B03A-765743655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7EFDC9F-8524-45CC-8C82-6A37FB395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5FD500F-52D0-47E6-821A-35E2446F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E9E2F-9ECC-405F-B54C-34EFA299191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91889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ytuł i 2 elementy zawartości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E35C05-270E-49B9-A5D7-E14017019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2D029D-48E5-4005-8FD2-54519ECCF2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4AB848C-D417-4C25-9C2B-C88BF3085362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DFF746A-038D-4F44-8D8A-79CA0928D3D3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5">
            <a:extLst>
              <a:ext uri="{FF2B5EF4-FFF2-40B4-BE49-F238E27FC236}">
                <a16:creationId xmlns:a16="http://schemas.microsoft.com/office/drawing/2014/main" id="{088087D4-3650-4C27-837D-68FDB9430D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stopki 6">
            <a:extLst>
              <a:ext uri="{FF2B5EF4-FFF2-40B4-BE49-F238E27FC236}">
                <a16:creationId xmlns:a16="http://schemas.microsoft.com/office/drawing/2014/main" id="{89E74870-1C36-4172-96B5-F2D710014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:a16="http://schemas.microsoft.com/office/drawing/2014/main" id="{24F32E47-C3DE-4E5A-946A-CC41376E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585BB9-150E-4073-83EB-8EC8C1E21EF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27702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B61CA1-30F6-4D6F-AA9F-86CFFDBE8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4EBC49-C217-4675-8796-8FD67AEA3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7403025-9862-4EDD-BCDC-244938A4A52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0C0D781-477F-4DFB-A6C0-4840670D510C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5">
            <a:extLst>
              <a:ext uri="{FF2B5EF4-FFF2-40B4-BE49-F238E27FC236}">
                <a16:creationId xmlns:a16="http://schemas.microsoft.com/office/drawing/2014/main" id="{7A3B235A-8381-40F8-BD9D-791E08833F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stopki 6">
            <a:extLst>
              <a:ext uri="{FF2B5EF4-FFF2-40B4-BE49-F238E27FC236}">
                <a16:creationId xmlns:a16="http://schemas.microsoft.com/office/drawing/2014/main" id="{C1ECAA6F-B351-4C7F-833E-BD40E166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:a16="http://schemas.microsoft.com/office/drawing/2014/main" id="{FC4CFA02-5F5D-4B10-B119-8A0B1152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51C9A8-D163-420D-A772-325EB5CB177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4975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FA6B64-20F8-45E2-A4D8-6D5B2297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2CAC07-D265-4335-A877-E88228FDE4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C303AE8-BCE4-4AAD-A7F4-46BAAC03931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32EAED9-ACA1-4C93-9965-075C852B0692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5">
            <a:extLst>
              <a:ext uri="{FF2B5EF4-FFF2-40B4-BE49-F238E27FC236}">
                <a16:creationId xmlns:a16="http://schemas.microsoft.com/office/drawing/2014/main" id="{8C18F939-9944-424B-AE20-8E8EA424E0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stopki 6">
            <a:extLst>
              <a:ext uri="{FF2B5EF4-FFF2-40B4-BE49-F238E27FC236}">
                <a16:creationId xmlns:a16="http://schemas.microsoft.com/office/drawing/2014/main" id="{9A8C09C5-6971-4F4A-B90B-60C8962CE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:a16="http://schemas.microsoft.com/office/drawing/2014/main" id="{2D266185-BE9F-4E5B-9281-4C339AA5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9555B4F-D43C-4B61-A6B5-825A4F005A7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1595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0EC45F-DCF7-4417-9F16-5CB929324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26C8DE-0410-44CF-83CC-4CB125611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7C0352-A31C-4967-A05A-9EB1358EE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471F630-398E-4D41-8D65-F40340FB8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356A31-93BC-435D-9891-C44D9AF9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5609C-E5DF-486F-9E44-02D553BE016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4720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24C1CB-405B-466B-9C17-F60CC0236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C5871B-3FFF-4097-B43B-EE0FAD3AD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0F86B87-63B5-4F87-A53A-EFF111F2E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5CC992-E560-45E0-A7FA-FE19A634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F7CE4A1-0FEB-484A-B0E6-AD69E0AE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9CE38-C427-4F67-A9BB-CE9B51B2351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7992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B406D3-28D6-4E25-9668-83237C66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20898B-4D4C-406C-BCD0-E716A776F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95ADC99-5281-4099-B682-95EAF1B895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56CD6F-B8D3-4CB8-9B23-E8861E91A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F30584A-6054-49D2-B60F-AE5B8E8C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F5E9185-02C4-487F-B13D-1836F4CB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1F6BD-09E7-43C3-B7B8-36050FF9DCD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8475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55B1A5-9A03-45FA-A131-46CEB93F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715FF0C-C032-4074-99F1-C9A842ADF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22AADF6-A55F-4F16-97B2-75DFD05B48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8C8B468-7FC9-4C81-817D-00843189E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90EBB35-4E8A-4668-BBDF-20A7C283F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74F6874-E4E0-4139-882A-AFB12E44F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2C08D3F-70D5-4E63-A3E0-B1143FE8C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DFCC945-9E0C-4C4E-90A1-C9D5A7A3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9B600C-2733-4115-88C3-7B6C5347274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26127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A31F0B-CA10-4EEE-801E-3B1C328BA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7E24D1E-16A7-4801-A17C-EAD99B76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2F25354-2C46-4EC1-A5CB-5DDE355D8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7CBA647-5D77-45A1-8D45-FB896EEE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D020A-866D-47AF-8E28-97F821B20BD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2638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64E77D6-3E09-4B75-AEC8-4C35767A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015905F-27FE-45E6-AC9D-6DC6022C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47B13C3-40F3-4592-8E33-5226DB928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1A27E-D972-4632-8D0D-FB214FD158E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9404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A91D1C-EC56-41BC-AC08-858B9D613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F68464-59F5-4FE4-8895-D00F46203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8C9931A-AA8D-463A-97BB-FF8950210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A3C232-8EC2-4A5C-878E-C6F55071D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BEC97C3-0D2A-4CF5-948E-B6227736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0D89627-8582-4BA5-AE27-BCBB3271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B202F-C99B-4D89-BE10-1A86224DA42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7717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13F93-0F05-4EAA-A1B1-8D48DC6B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7D9FEC6-BA94-47D4-94E7-94266D4A5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CD00C96-4415-47AD-B5C8-809DBC763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8FC9992-23A5-4A4D-BC19-3EE5B68A6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C5B11EF-CD63-462F-B304-6BF487A45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004427E-D457-4F8B-AF9E-A8DE039A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9A151-324C-4473-A047-F403FFF2DC1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3601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E7C94E1-8889-4924-B485-607B5447FB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5B16F0B-7E94-48C0-8E10-BBE2B0ACE3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C5C99E23-EE34-4B3C-BB08-A70713BFE43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pl-PL" altLang="pl-PL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FE47394-D79C-451C-BA51-E9885005071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pl-PL" altLang="pl-PL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9B351AF-E8E3-488F-9544-97FF98A4B5C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7CD5B3F6-6F3E-47B1-956D-4E10B9D552A8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AAA8F33-45E4-4830-9A0B-E0EFA2D5C6B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420888"/>
            <a:ext cx="7772400" cy="1465312"/>
          </a:xfrm>
        </p:spPr>
        <p:txBody>
          <a:bodyPr/>
          <a:lstStyle/>
          <a:p>
            <a:r>
              <a:rPr lang="pl-PL" altLang="pl-PL" b="1" dirty="0"/>
              <a:t>ANALIZA WRAŻLIWOŚCI </a:t>
            </a:r>
            <a:br>
              <a:rPr lang="pl-PL" altLang="pl-PL" b="1" dirty="0"/>
            </a:br>
            <a:endParaRPr lang="pl-PL" altLang="pl-PL" b="1" dirty="0"/>
          </a:p>
        </p:txBody>
      </p:sp>
      <p:sp>
        <p:nvSpPr>
          <p:cNvPr id="2" name="Podtytuł 1">
            <a:extLst>
              <a:ext uri="{FF2B5EF4-FFF2-40B4-BE49-F238E27FC236}">
                <a16:creationId xmlns:a16="http://schemas.microsoft.com/office/drawing/2014/main" id="{4D57F802-0124-4DE3-8C52-F8F83477C846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9" name="Picture 7">
            <a:extLst>
              <a:ext uri="{FF2B5EF4-FFF2-40B4-BE49-F238E27FC236}">
                <a16:creationId xmlns:a16="http://schemas.microsoft.com/office/drawing/2014/main" id="{57F9A2E4-6319-424F-8EE6-3A65C4F0546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549275"/>
            <a:ext cx="7561263" cy="5741988"/>
          </a:xfr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4F8C5FC-0BC0-4509-A8FF-B36FBFFAEC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</p:spPr>
        <p:txBody>
          <a:bodyPr/>
          <a:lstStyle/>
          <a:p>
            <a:r>
              <a:rPr lang="pl-PL" altLang="pl-PL" sz="2800" b="1"/>
              <a:t>Zadanie 1 Analiza wrażliwości zysku</a:t>
            </a:r>
            <a:br>
              <a:rPr lang="pl-PL" altLang="pl-PL" sz="2800" b="1"/>
            </a:br>
            <a:endParaRPr lang="pl-PL" altLang="pl-PL" sz="2800" b="1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846F8E4-D02C-4C1A-B11F-F8E3B53C7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/>
              <a:t>Przedsiębiorstwo wytwarza jeden produkt. W ciągu roku uzyskano następujące przychody i koszty:</a:t>
            </a:r>
          </a:p>
          <a:p>
            <a:pPr>
              <a:lnSpc>
                <a:spcPct val="90000"/>
              </a:lnSpc>
            </a:pPr>
            <a:r>
              <a:rPr lang="pl-PL" altLang="pl-PL" sz="2800"/>
              <a:t>Przychody ze sprzedaży         145 000</a:t>
            </a:r>
          </a:p>
          <a:p>
            <a:pPr>
              <a:lnSpc>
                <a:spcPct val="90000"/>
              </a:lnSpc>
            </a:pPr>
            <a:r>
              <a:rPr lang="pl-PL" altLang="pl-PL" sz="2800"/>
              <a:t>Koszty zmienne   105 000  w tym: materiały bezpośrednie 55 000, płace bezpośrednie  50 000</a:t>
            </a:r>
          </a:p>
          <a:p>
            <a:pPr>
              <a:lnSpc>
                <a:spcPct val="90000"/>
              </a:lnSpc>
            </a:pPr>
            <a:r>
              <a:rPr lang="pl-PL" altLang="pl-PL" sz="2800"/>
              <a:t>Koszty stałe    15 000 w tym: koszty wydziałowe 6 000, koszty zarządu 5 000, koszty sprzedaży  4 000</a:t>
            </a:r>
          </a:p>
          <a:p>
            <a:pPr>
              <a:lnSpc>
                <a:spcPct val="90000"/>
              </a:lnSpc>
            </a:pPr>
            <a:r>
              <a:rPr lang="pl-PL" altLang="pl-PL" sz="2800"/>
              <a:t>Produkcja i sprzedaż wynosiła 500 sztuk.</a:t>
            </a:r>
          </a:p>
          <a:p>
            <a:pPr>
              <a:lnSpc>
                <a:spcPct val="90000"/>
              </a:lnSpc>
            </a:pPr>
            <a:r>
              <a:rPr lang="pl-PL" altLang="pl-PL" sz="2800"/>
              <a:t>Ustalić próg rentowności oraz przeprowadzić analizę wrażliwości zysku ustalając graniczne wielkości:</a:t>
            </a:r>
          </a:p>
          <a:p>
            <a:pPr lvl="1">
              <a:lnSpc>
                <a:spcPct val="90000"/>
              </a:lnSpc>
            </a:pPr>
            <a:r>
              <a:rPr lang="pl-PL" altLang="pl-PL" sz="2400"/>
              <a:t>ceny sprzedaży,</a:t>
            </a:r>
          </a:p>
          <a:p>
            <a:pPr lvl="1">
              <a:lnSpc>
                <a:spcPct val="90000"/>
              </a:lnSpc>
            </a:pPr>
            <a:r>
              <a:rPr lang="pl-PL" altLang="pl-PL" sz="2400"/>
              <a:t>kosztów zmiennych,</a:t>
            </a:r>
          </a:p>
          <a:p>
            <a:pPr lvl="1">
              <a:lnSpc>
                <a:spcPct val="90000"/>
              </a:lnSpc>
            </a:pPr>
            <a:r>
              <a:rPr lang="pl-PL" altLang="pl-PL" sz="2400"/>
              <a:t>kosztów stałych,</a:t>
            </a:r>
          </a:p>
          <a:p>
            <a:pPr lvl="1">
              <a:lnSpc>
                <a:spcPct val="90000"/>
              </a:lnSpc>
            </a:pPr>
            <a:r>
              <a:rPr lang="pl-PL" altLang="pl-PL" sz="2400"/>
              <a:t>liczby sprzedanych wyrobów.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D2F112EF-80D9-469D-A445-C2D971543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832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altLang="pl-PL" sz="2800"/>
              <a:t>Określić margines bezpieczeństwa działania.</a:t>
            </a:r>
          </a:p>
          <a:p>
            <a:pPr>
              <a:lnSpc>
                <a:spcPct val="80000"/>
              </a:lnSpc>
            </a:pPr>
            <a:r>
              <a:rPr lang="pl-PL" altLang="pl-PL" sz="2800"/>
              <a:t>Określić dźwignię operacyjną, zakładając, że nastąpi wzrost popytu (sprzedaży) na wyroby przedsiębiorstwa o 20%.</a:t>
            </a:r>
          </a:p>
          <a:p>
            <a:pPr>
              <a:lnSpc>
                <a:spcPct val="80000"/>
              </a:lnSpc>
            </a:pPr>
            <a:r>
              <a:rPr lang="pl-PL" altLang="pl-PL" sz="2800"/>
              <a:t>Zakładając, że:</a:t>
            </a:r>
          </a:p>
          <a:p>
            <a:pPr lvl="1">
              <a:lnSpc>
                <a:spcPct val="80000"/>
              </a:lnSpc>
            </a:pPr>
            <a:r>
              <a:rPr lang="pl-PL" altLang="pl-PL" sz="2400"/>
              <a:t>przedsiębiorstwo finansuje swoją działalność wyłącznie kapitałem własnym w wysokości 90 000 zł</a:t>
            </a:r>
          </a:p>
          <a:p>
            <a:pPr lvl="1">
              <a:lnSpc>
                <a:spcPct val="80000"/>
              </a:lnSpc>
            </a:pPr>
            <a:r>
              <a:rPr lang="pl-PL" altLang="pl-PL" sz="2400"/>
              <a:t>przedsiębiorstwo finansuje działalność przy użyciu kapitału obcego w wysokości 20 000 (od którego płaci odsetki 20% w skali roku) oraz kapitału własnego w wysokości 70 000</a:t>
            </a:r>
          </a:p>
          <a:p>
            <a:pPr>
              <a:lnSpc>
                <a:spcPct val="80000"/>
              </a:lnSpc>
            </a:pPr>
            <a:r>
              <a:rPr lang="pl-PL" altLang="pl-PL" sz="2800"/>
              <a:t>określić dźwignię finansową i połączoną. Jak w obydwu wariantach finansowania przedstawia się rentowność kapitałów własnych?</a:t>
            </a:r>
          </a:p>
          <a:p>
            <a:pPr>
              <a:lnSpc>
                <a:spcPct val="80000"/>
              </a:lnSpc>
            </a:pPr>
            <a:r>
              <a:rPr lang="pl-PL" altLang="pl-PL" sz="2800"/>
              <a:t>Dokonać analizy wrażliwości zysku wykorzystując mnożniki zysku.</a:t>
            </a:r>
          </a:p>
          <a:p>
            <a:pPr>
              <a:lnSpc>
                <a:spcPct val="80000"/>
              </a:lnSpc>
            </a:pPr>
            <a:endParaRPr lang="pl-PL" altLang="pl-PL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A02365F-148D-472F-B2DF-E4CBBA158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4000" b="1"/>
              <a:t>Zadanie 2 </a:t>
            </a:r>
            <a:br>
              <a:rPr lang="pl-PL" altLang="pl-PL" sz="4000" b="1" i="1"/>
            </a:br>
            <a:endParaRPr lang="pl-PL" altLang="pl-PL" sz="4000" b="1" i="1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21A6740-2BBE-4195-812E-99C471057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113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/>
              <a:t>Na podstawie informacji z poprzedniego zadania ustalić planowany zysk na następne lata, wykorzystując działanie dźwigni operacyjnej, finansowej i połączonej, przy założeniu, że poziom sprzedaży wzrośnie w stosunku do poziomu poprzedniego tj. 600 sztuk o 10%, 15%, 20%, 25%. Przedsiębiorstwo będzie spłacać odsetki od kredytu w tej samej wysokości co w ubiegłym roku (założenie wariantu „b” finansowania tj. przy strukturze kapitałów: 70 000 kapitał własny, 20 000 kapitał obcy)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E6FCA29-B22F-42A3-8F21-C5F780E226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4000" b="1"/>
              <a:t>Zadanie – Analiza wrażliwości (mnożniki zysku)</a:t>
            </a:r>
            <a:endParaRPr lang="pl-PL" altLang="pl-PL" sz="4000" b="1" i="1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AE61AAB-098E-42D1-ACD6-508FE6BB8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/>
              <a:t>Dane o przedsiębiorstwie: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Sprzedaż w sztukach 500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Cena jednostkowa 600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Koszty zmienne jednostkowe: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materiały 200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wynagrodzenia 250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Koszty stałe: wydziałowe 20 000, zarządu 10 000, sprzedaży 5 000</a:t>
            </a:r>
          </a:p>
          <a:p>
            <a:pPr>
              <a:lnSpc>
                <a:spcPct val="90000"/>
              </a:lnSpc>
            </a:pPr>
            <a:r>
              <a:rPr lang="pl-PL" altLang="pl-PL" sz="2400"/>
              <a:t>Sporządzić rachunek zysków i strat oraz przeprowadzić analizę wrażliwości zysku za pomocą mnożników zysku. Jak będzie się kształtował zysk w przypadku zmian poszczególnych czynników w granicach od –20% do 20% ( zmiana co 5%).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E12D3EC-E89A-4D70-AE75-DA2ED0B53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Rodzaje analiz wrażliwości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484DDEE-153A-4005-B7B7-118D7AF43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pl-PL" altLang="pl-PL"/>
              <a:t>Ustalanie wielkości granicznych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pl-PL" altLang="pl-PL"/>
              <a:t>Margines bezpieczeństwa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pl-PL" altLang="pl-PL"/>
              <a:t>Dźwignia operacyjna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pl-PL" altLang="pl-PL"/>
              <a:t>Dźwignia finansowa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pl-PL" altLang="pl-PL"/>
              <a:t>Dźwignia połączona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pl-PL" altLang="pl-PL"/>
              <a:t>Mnożniki zysku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270A250-80EF-4D95-B874-73F4D0A83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Wielkości graniczne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AED1185-30FA-4253-85C2-19EA63B127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/>
              <a:t>Graniczna cena sprzedaży – cena min, Graniczna wielkość sprzedaży – min wielkość (próg rentowności)</a:t>
            </a:r>
          </a:p>
          <a:p>
            <a:r>
              <a:rPr lang="pl-PL" altLang="pl-PL"/>
              <a:t>Graniczna wielkość kosztów - max</a:t>
            </a:r>
          </a:p>
          <a:p>
            <a:endParaRPr lang="pl-PL" alt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5531D1B-FA28-4A92-835D-7D89EC0C1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03313"/>
          </a:xfrm>
        </p:spPr>
        <p:txBody>
          <a:bodyPr/>
          <a:lstStyle/>
          <a:p>
            <a:r>
              <a:rPr lang="pl-PL" altLang="pl-PL"/>
              <a:t>Margines bezpieczeństwa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C46C8324-D8C3-4942-A5E0-DEFB17E1F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5608" name="Rectangle 8">
            <a:extLst>
              <a:ext uri="{FF2B5EF4-FFF2-40B4-BE49-F238E27FC236}">
                <a16:creationId xmlns:a16="http://schemas.microsoft.com/office/drawing/2014/main" id="{2770F38A-3E51-42B1-960B-DC5A2887A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5610" name="Rectangle 10">
            <a:extLst>
              <a:ext uri="{FF2B5EF4-FFF2-40B4-BE49-F238E27FC236}">
                <a16:creationId xmlns:a16="http://schemas.microsoft.com/office/drawing/2014/main" id="{6A5FF4CF-EE8D-4246-ABDF-DDDB687CB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25615" name="Picture 15">
            <a:extLst>
              <a:ext uri="{FF2B5EF4-FFF2-40B4-BE49-F238E27FC236}">
                <a16:creationId xmlns:a16="http://schemas.microsoft.com/office/drawing/2014/main" id="{6ABE2CCA-62C7-4C76-B87D-E7032E57D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989138"/>
            <a:ext cx="6996113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18" name="Picture 18">
            <a:extLst>
              <a:ext uri="{FF2B5EF4-FFF2-40B4-BE49-F238E27FC236}">
                <a16:creationId xmlns:a16="http://schemas.microsoft.com/office/drawing/2014/main" id="{6D73251C-4015-46E5-8ED7-A1FDBC4EE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133600"/>
            <a:ext cx="101631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19" name="Picture 19">
            <a:extLst>
              <a:ext uri="{FF2B5EF4-FFF2-40B4-BE49-F238E27FC236}">
                <a16:creationId xmlns:a16="http://schemas.microsoft.com/office/drawing/2014/main" id="{4F773B38-EFD5-48AA-9F33-6CF427170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933825"/>
            <a:ext cx="8004175" cy="243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21" name="Picture 21">
            <a:extLst>
              <a:ext uri="{FF2B5EF4-FFF2-40B4-BE49-F238E27FC236}">
                <a16:creationId xmlns:a16="http://schemas.microsoft.com/office/drawing/2014/main" id="{4E8DB0B1-909A-4031-BEC5-89BBA534F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057650"/>
            <a:ext cx="6203950" cy="217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6A8FE93-9908-458E-A807-F0EEE4E78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</p:spPr>
        <p:txBody>
          <a:bodyPr/>
          <a:lstStyle/>
          <a:p>
            <a:r>
              <a:rPr lang="pl-PL" altLang="pl-PL" sz="4000"/>
              <a:t>Dźwignia operacyjna</a:t>
            </a:r>
          </a:p>
        </p:txBody>
      </p:sp>
      <p:pic>
        <p:nvPicPr>
          <p:cNvPr id="28679" name="Picture 7">
            <a:extLst>
              <a:ext uri="{FF2B5EF4-FFF2-40B4-BE49-F238E27FC236}">
                <a16:creationId xmlns:a16="http://schemas.microsoft.com/office/drawing/2014/main" id="{C5BDC2C7-1F5F-4708-AC1F-6AD8D68986BE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196975"/>
            <a:ext cx="7200900" cy="1403350"/>
          </a:xfrm>
          <a:noFill/>
          <a:ln/>
        </p:spPr>
      </p:pic>
      <p:pic>
        <p:nvPicPr>
          <p:cNvPr id="28682" name="Picture 10">
            <a:extLst>
              <a:ext uri="{FF2B5EF4-FFF2-40B4-BE49-F238E27FC236}">
                <a16:creationId xmlns:a16="http://schemas.microsoft.com/office/drawing/2014/main" id="{117642B6-9143-414B-8EA1-390181DCBE77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492375"/>
            <a:ext cx="13261975" cy="1330325"/>
          </a:xfrm>
          <a:noFill/>
          <a:ln/>
        </p:spPr>
      </p:pic>
      <p:pic>
        <p:nvPicPr>
          <p:cNvPr id="28683" name="Picture 11">
            <a:extLst>
              <a:ext uri="{FF2B5EF4-FFF2-40B4-BE49-F238E27FC236}">
                <a16:creationId xmlns:a16="http://schemas.microsoft.com/office/drawing/2014/main" id="{E549E190-2DE5-4524-ACD7-548A2686C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500438"/>
            <a:ext cx="11450637" cy="190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97" name="Picture 25">
            <a:extLst>
              <a:ext uri="{FF2B5EF4-FFF2-40B4-BE49-F238E27FC236}">
                <a16:creationId xmlns:a16="http://schemas.microsoft.com/office/drawing/2014/main" id="{63DED113-52F3-48AC-AE89-6298B1C78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229225"/>
            <a:ext cx="7705725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1264ACF-C055-4DA0-AFF2-135AFF72A0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Dźwignia finansowa</a:t>
            </a:r>
          </a:p>
        </p:txBody>
      </p:sp>
      <p:pic>
        <p:nvPicPr>
          <p:cNvPr id="30727" name="Picture 7">
            <a:extLst>
              <a:ext uri="{FF2B5EF4-FFF2-40B4-BE49-F238E27FC236}">
                <a16:creationId xmlns:a16="http://schemas.microsoft.com/office/drawing/2014/main" id="{29B44E40-12AB-446D-B671-282B03EDEEC8}"/>
              </a:ext>
            </a:extLst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773238"/>
            <a:ext cx="18870612" cy="1989137"/>
          </a:xfrm>
          <a:noFill/>
          <a:ln/>
        </p:spPr>
      </p:pic>
      <p:pic>
        <p:nvPicPr>
          <p:cNvPr id="30728" name="Picture 8">
            <a:extLst>
              <a:ext uri="{FF2B5EF4-FFF2-40B4-BE49-F238E27FC236}">
                <a16:creationId xmlns:a16="http://schemas.microsoft.com/office/drawing/2014/main" id="{86B721FB-F3F8-443B-9C3E-185A08BA2673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4221163"/>
            <a:ext cx="17857787" cy="2062162"/>
          </a:xfr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C368752-AC1C-4173-A71A-5F62B952C5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Dźwignia połączona</a:t>
            </a:r>
          </a:p>
        </p:txBody>
      </p:sp>
      <p:pic>
        <p:nvPicPr>
          <p:cNvPr id="32775" name="Picture 7">
            <a:extLst>
              <a:ext uri="{FF2B5EF4-FFF2-40B4-BE49-F238E27FC236}">
                <a16:creationId xmlns:a16="http://schemas.microsoft.com/office/drawing/2014/main" id="{16B7E570-E0E3-43F2-B3FF-83ABA0F3F893}"/>
              </a:ext>
            </a:extLst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773238"/>
            <a:ext cx="20893088" cy="1519237"/>
          </a:xfrm>
          <a:noFill/>
          <a:ln/>
        </p:spPr>
      </p:pic>
      <p:pic>
        <p:nvPicPr>
          <p:cNvPr id="32777" name="Picture 9">
            <a:extLst>
              <a:ext uri="{FF2B5EF4-FFF2-40B4-BE49-F238E27FC236}">
                <a16:creationId xmlns:a16="http://schemas.microsoft.com/office/drawing/2014/main" id="{A45219B5-AF22-4A71-A0C8-478FD20DD693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3284538"/>
            <a:ext cx="23125113" cy="1681162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1433810-39BF-44A1-BF08-D27062EEA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44538"/>
          </a:xfrm>
        </p:spPr>
        <p:txBody>
          <a:bodyPr/>
          <a:lstStyle/>
          <a:p>
            <a:r>
              <a:rPr lang="pl-PL" altLang="pl-PL" sz="4000"/>
              <a:t>Mnożniki zysku</a:t>
            </a:r>
          </a:p>
        </p:txBody>
      </p:sp>
      <p:pic>
        <p:nvPicPr>
          <p:cNvPr id="34823" name="Picture 7">
            <a:extLst>
              <a:ext uri="{FF2B5EF4-FFF2-40B4-BE49-F238E27FC236}">
                <a16:creationId xmlns:a16="http://schemas.microsoft.com/office/drawing/2014/main" id="{F213248D-803B-4FAA-896A-79977D953E9F}"/>
              </a:ext>
            </a:extLst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196975"/>
            <a:ext cx="15709900" cy="2098675"/>
          </a:xfrm>
          <a:noFill/>
          <a:ln/>
        </p:spPr>
      </p:pic>
      <p:pic>
        <p:nvPicPr>
          <p:cNvPr id="34824" name="Picture 8">
            <a:extLst>
              <a:ext uri="{FF2B5EF4-FFF2-40B4-BE49-F238E27FC236}">
                <a16:creationId xmlns:a16="http://schemas.microsoft.com/office/drawing/2014/main" id="{874C0517-CB06-4A17-9BA9-2D5ADD6E7729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3213100"/>
            <a:ext cx="26292175" cy="1858963"/>
          </a:xfrm>
          <a:noFill/>
          <a:ln/>
        </p:spPr>
      </p:pic>
      <p:sp>
        <p:nvSpPr>
          <p:cNvPr id="34826" name="Rectangle 10">
            <a:extLst>
              <a:ext uri="{FF2B5EF4-FFF2-40B4-BE49-F238E27FC236}">
                <a16:creationId xmlns:a16="http://schemas.microsoft.com/office/drawing/2014/main" id="{F1B964FD-BBC1-44DF-B937-5ECD0ED97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013325"/>
            <a:ext cx="822960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990600" indent="-5334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752600" indent="-3810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pl-PL" altLang="pl-PL"/>
              <a:t>Y – badany element kształtujący zysk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A1407D9-747F-4058-A57C-A3C3B76B8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4000"/>
              <a:t>DZIAŁANIE MNOŻNIKÓW ZYSKU</a:t>
            </a:r>
          </a:p>
        </p:txBody>
      </p:sp>
      <p:pic>
        <p:nvPicPr>
          <p:cNvPr id="11273" name="Picture 9">
            <a:extLst>
              <a:ext uri="{FF2B5EF4-FFF2-40B4-BE49-F238E27FC236}">
                <a16:creationId xmlns:a16="http://schemas.microsoft.com/office/drawing/2014/main" id="{9F3950F6-77FE-4272-B9CD-3C4F9D44452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255838"/>
            <a:ext cx="9144000" cy="4052887"/>
          </a:xfrm>
          <a:noFill/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ksturowany">
  <a:themeElements>
    <a:clrScheme name="Teksturowany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ksturowan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Teksturowany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urowany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578</TotalTime>
  <Words>417</Words>
  <Application>Microsoft Office PowerPoint</Application>
  <PresentationFormat>Pokaz na ekranie (4:3)</PresentationFormat>
  <Paragraphs>47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Tahoma</vt:lpstr>
      <vt:lpstr>Wingdings</vt:lpstr>
      <vt:lpstr>Teksturowany</vt:lpstr>
      <vt:lpstr>ANALIZA WRAŻLIWOŚCI  </vt:lpstr>
      <vt:lpstr>Rodzaje analiz wrażliwości</vt:lpstr>
      <vt:lpstr>Wielkości graniczne</vt:lpstr>
      <vt:lpstr>Margines bezpieczeństwa</vt:lpstr>
      <vt:lpstr>Dźwignia operacyjna</vt:lpstr>
      <vt:lpstr>Dźwignia finansowa</vt:lpstr>
      <vt:lpstr>Dźwignia połączona</vt:lpstr>
      <vt:lpstr>Mnożniki zysku</vt:lpstr>
      <vt:lpstr>DZIAŁANIE MNOŻNIKÓW ZYSKU</vt:lpstr>
      <vt:lpstr>Prezentacja programu PowerPoint</vt:lpstr>
      <vt:lpstr>Zadanie 1 Analiza wrażliwości zysku </vt:lpstr>
      <vt:lpstr>Prezentacja programu PowerPoint</vt:lpstr>
      <vt:lpstr>Zadanie 2  </vt:lpstr>
      <vt:lpstr>Zadanie – Analiza wrażliwości (mnożniki zysku)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WRAŻLIWOŚCI  </dc:title>
  <dc:creator>MCZ</dc:creator>
  <cp:lastModifiedBy>Ja</cp:lastModifiedBy>
  <cp:revision>7</cp:revision>
  <dcterms:created xsi:type="dcterms:W3CDTF">2005-12-22T09:53:31Z</dcterms:created>
  <dcterms:modified xsi:type="dcterms:W3CDTF">2021-06-28T14:54:09Z</dcterms:modified>
</cp:coreProperties>
</file>